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751012" y="409304"/>
            <a:ext cx="8676222" cy="1341119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tx1"/>
                </a:solidFill>
              </a:rPr>
              <a:t>Sistemas de información de gestión y Business </a:t>
            </a:r>
            <a:r>
              <a:rPr lang="es-ES" sz="3200" dirty="0" err="1">
                <a:solidFill>
                  <a:schemeClr val="tx1"/>
                </a:solidFill>
              </a:rPr>
              <a:t>Intelligence</a:t>
            </a:r>
            <a:endParaRPr lang="es-ES" sz="32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51012" y="2327365"/>
            <a:ext cx="8676222" cy="555172"/>
          </a:xfrm>
        </p:spPr>
        <p:txBody>
          <a:bodyPr>
            <a:normAutofit/>
          </a:bodyPr>
          <a:lstStyle/>
          <a:p>
            <a:r>
              <a:rPr lang="es-ES" sz="2800" dirty="0" smtClean="0"/>
              <a:t>Sistema de recomendación de vehículos</a:t>
            </a:r>
            <a:endParaRPr lang="es-ES" sz="28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236" y="3459479"/>
            <a:ext cx="4193773" cy="221892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613388" y="5978349"/>
            <a:ext cx="49514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 smtClean="0"/>
              <a:t>Sergio Rodríguez Valdeón</a:t>
            </a:r>
          </a:p>
          <a:p>
            <a:pPr algn="ctr"/>
            <a:r>
              <a:rPr lang="es-ES" sz="1400" dirty="0" smtClean="0"/>
              <a:t>4º Ingeniería Informática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69518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609602"/>
            <a:ext cx="9905999" cy="870856"/>
          </a:xfrm>
        </p:spPr>
        <p:txBody>
          <a:bodyPr/>
          <a:lstStyle/>
          <a:p>
            <a:r>
              <a:rPr lang="es-ES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Líneas de futuro</a:t>
            </a:r>
            <a:endParaRPr lang="es-E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27903" y="1826622"/>
            <a:ext cx="9906000" cy="362494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Mejorar el sistema de recomendación y optimizarlo.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Introducir opiniones escritas de usuarios.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Introducción de fotografías para cada vehículo.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Aumentar la cantidad de propiedades para cada </a:t>
            </a:r>
            <a:r>
              <a:rPr lang="es-ES" dirty="0" err="1" smtClean="0"/>
              <a:t>vehiculo</a:t>
            </a:r>
            <a:r>
              <a:rPr lang="es-E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4967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609602"/>
            <a:ext cx="9905999" cy="870856"/>
          </a:xfrm>
        </p:spPr>
        <p:txBody>
          <a:bodyPr/>
          <a:lstStyle/>
          <a:p>
            <a:r>
              <a:rPr lang="es-ES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Lecciones aprendidas</a:t>
            </a:r>
            <a:endParaRPr lang="es-E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27903" y="1959429"/>
            <a:ext cx="9906000" cy="4650377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Conocerme a mi mismo y desarrollar una aplicación web desde 0 completamente.</a:t>
            </a:r>
            <a:endParaRPr lang="es-E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Conocimiento avanzado sobre distintos sistemas de recomendación y sus diferentes implementaciones.</a:t>
            </a:r>
            <a:endParaRPr lang="es-E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Ponerme nuevos retos e intentar ir mas lejos de donde inicialmente quería y conseguirlo.</a:t>
            </a:r>
            <a:endParaRPr lang="es-E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Ser capaz de crear, administrar y gestionar una base de datos de Neo4j en </a:t>
            </a:r>
            <a:r>
              <a:rPr lang="es-ES" dirty="0" err="1" smtClean="0"/>
              <a:t>Cypher</a:t>
            </a:r>
            <a:r>
              <a:rPr lang="es-ES" dirty="0" smtClean="0"/>
              <a:t>, ya que era algo nuevo para mi.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Constancia, ya que es un proyecto que te exige estar continuamente investigando y probando cosas nuevas a ver cual puede funcionar mejor.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399365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0452" y="217713"/>
            <a:ext cx="9905998" cy="1262744"/>
          </a:xfrm>
        </p:spPr>
        <p:txBody>
          <a:bodyPr/>
          <a:lstStyle/>
          <a:p>
            <a:r>
              <a:rPr lang="es-ES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índice</a:t>
            </a:r>
            <a:endParaRPr lang="es-E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954178" y="1098305"/>
            <a:ext cx="555547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 smtClean="0"/>
              <a:t>Introducción.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 smtClean="0"/>
              <a:t>Objetivos.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 smtClean="0"/>
              <a:t>Herramientas utilizadas.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 smtClean="0"/>
              <a:t>Aplicación.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 smtClean="0"/>
              <a:t>Algoritmo de recomendación.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 smtClean="0"/>
              <a:t>DAFO.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 smtClean="0"/>
              <a:t>Líneas de futuro</a:t>
            </a:r>
            <a:r>
              <a:rPr lang="es-ES" dirty="0" smtClean="0"/>
              <a:t>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ES" dirty="0" smtClean="0"/>
              <a:t>Lecciones aprendidas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383" y="-17506"/>
            <a:ext cx="5808617" cy="687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41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3067" y="487681"/>
            <a:ext cx="9905999" cy="1236616"/>
          </a:xfrm>
        </p:spPr>
        <p:txBody>
          <a:bodyPr/>
          <a:lstStyle/>
          <a:p>
            <a:r>
              <a:rPr lang="es-ES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Introducción.</a:t>
            </a:r>
            <a:endParaRPr lang="es-E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3433" y="1811382"/>
            <a:ext cx="6408920" cy="380564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momento de cambiar de coche para muchas familias es una odisea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mercado esta cambiando y se esta produciendo una transición hacia vehículos eléctricos.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Es un sector que seguirá evolucionando durante los próximos años.</a:t>
            </a:r>
            <a:endParaRPr lang="es-E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20010" r="8288"/>
          <a:stretch/>
        </p:blipFill>
        <p:spPr>
          <a:xfrm>
            <a:off x="6966858" y="0"/>
            <a:ext cx="52251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72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8201" y="592183"/>
            <a:ext cx="9905999" cy="1016726"/>
          </a:xfrm>
        </p:spPr>
        <p:txBody>
          <a:bodyPr/>
          <a:lstStyle/>
          <a:p>
            <a:r>
              <a:rPr lang="es-ES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Objetivos.</a:t>
            </a:r>
            <a:endParaRPr lang="es-E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71149" y="1608909"/>
            <a:ext cx="9906000" cy="4809309"/>
          </a:xfrm>
        </p:spPr>
        <p:txBody>
          <a:bodyPr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Obtener un listado completo de todos los vehículos.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Permitir la búsqueda de vehículos por su nombre.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Ordenar de manera ascendente o descendente las propiedades de cada vehículo.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Recomendar vehículos en funciona de la edad.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ES" dirty="0" smtClean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Recomendar vehículos según otros usuarios con tus mismos gustos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86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49824" y="650966"/>
            <a:ext cx="9905999" cy="984068"/>
          </a:xfrm>
        </p:spPr>
        <p:txBody>
          <a:bodyPr/>
          <a:lstStyle/>
          <a:p>
            <a:r>
              <a:rPr lang="es-ES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herramientas</a:t>
            </a:r>
            <a:endParaRPr lang="es-E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584064" y="1801582"/>
            <a:ext cx="7419114" cy="461772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Obtención del conjunto de datos:  </a:t>
            </a:r>
            <a:r>
              <a:rPr lang="es-E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Kaggle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Creación y gestión de la base de datos: Neo4j y </a:t>
            </a:r>
            <a:r>
              <a:rPr lang="es-E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Cypher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Backend:</a:t>
            </a:r>
          </a:p>
          <a:p>
            <a:pPr lvl="1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E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NodeJS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, como plataforma de despliegue</a:t>
            </a:r>
          </a:p>
          <a:p>
            <a:pPr lvl="1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Express, recibir consultas http.</a:t>
            </a:r>
          </a:p>
          <a:p>
            <a:pPr lvl="1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Neo4j driver, comunicación con la base de datos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rontend: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E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VueJS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, Framework para la creación de la aplicación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E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Vuetify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, Framework de </a:t>
            </a:r>
            <a:r>
              <a:rPr lang="es-E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VueJs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 basado en Material </a:t>
            </a:r>
            <a:r>
              <a:rPr lang="es-E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E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Axios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, librería para comunicación HTTP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s-E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8858" t="15758" r="9619" b="22939"/>
          <a:stretch/>
        </p:blipFill>
        <p:spPr>
          <a:xfrm>
            <a:off x="9274629" y="1593670"/>
            <a:ext cx="1661293" cy="67926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13840" t="10635" r="16780" b="36878"/>
          <a:stretch/>
        </p:blipFill>
        <p:spPr>
          <a:xfrm>
            <a:off x="10019799" y="2447108"/>
            <a:ext cx="2055223" cy="80989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/>
          <a:srcRect l="12057" t="14749" r="11905" b="26330"/>
          <a:stretch/>
        </p:blipFill>
        <p:spPr>
          <a:xfrm>
            <a:off x="8598307" y="3431176"/>
            <a:ext cx="2337615" cy="679267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5"/>
          <a:srcRect l="16492" t="13464" r="22236" b="11039"/>
          <a:stretch/>
        </p:blipFill>
        <p:spPr>
          <a:xfrm>
            <a:off x="10449872" y="4258487"/>
            <a:ext cx="1625150" cy="691958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4400" y="5111925"/>
            <a:ext cx="2401522" cy="81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25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84658" y="687977"/>
            <a:ext cx="9905999" cy="853439"/>
          </a:xfrm>
        </p:spPr>
        <p:txBody>
          <a:bodyPr/>
          <a:lstStyle/>
          <a:p>
            <a:r>
              <a:rPr lang="es-ES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aplicación</a:t>
            </a:r>
            <a:endParaRPr lang="es-E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93068" y="1541416"/>
            <a:ext cx="9906000" cy="497259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s-E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Base de datos: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 smtClean="0"/>
              <a:t>8 tipos de nodos, 979 nodos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 smtClean="0"/>
              <a:t>7 Tipos de relaciones, 5105 relaciones.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Backend:</a:t>
            </a:r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smtClean="0"/>
              <a:t>Fichero “app.js”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smtClean="0"/>
              <a:t>6 funciones, una para cada consulta.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Frontend:</a:t>
            </a:r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smtClean="0"/>
              <a:t>Fichero “</a:t>
            </a:r>
            <a:r>
              <a:rPr lang="es-ES" dirty="0" err="1" smtClean="0"/>
              <a:t>app.vue</a:t>
            </a:r>
            <a:r>
              <a:rPr lang="es-ES" dirty="0" smtClean="0"/>
              <a:t>” y todos los de la carpetas “</a:t>
            </a:r>
            <a:r>
              <a:rPr lang="es-ES" dirty="0" err="1" smtClean="0"/>
              <a:t>Views</a:t>
            </a:r>
            <a:r>
              <a:rPr lang="es-ES" dirty="0" smtClean="0"/>
              <a:t>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smtClean="0"/>
              <a:t>4 vistas principales: </a:t>
            </a:r>
            <a:r>
              <a:rPr lang="es-ES" dirty="0" err="1" smtClean="0"/>
              <a:t>Login</a:t>
            </a:r>
            <a:r>
              <a:rPr lang="es-ES" dirty="0" smtClean="0"/>
              <a:t>, Registro, Principal</a:t>
            </a:r>
            <a:r>
              <a:rPr lang="es-ES" dirty="0"/>
              <a:t> </a:t>
            </a:r>
            <a:r>
              <a:rPr lang="es-ES" dirty="0" smtClean="0"/>
              <a:t>y Recomendación.</a:t>
            </a:r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/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500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75949" y="731522"/>
            <a:ext cx="9905999" cy="740228"/>
          </a:xfrm>
        </p:spPr>
        <p:txBody>
          <a:bodyPr/>
          <a:lstStyle/>
          <a:p>
            <a:r>
              <a:rPr lang="es-ES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aplicación</a:t>
            </a:r>
            <a:endParaRPr lang="es-E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66942" y="1750422"/>
            <a:ext cx="9906000" cy="442395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Desde el frontend se permite cambiar de una vista a otra usando los diferente botones: “cierre de sesión”, “obtener recomendación”, “iniciar sesión”…</a:t>
            </a:r>
          </a:p>
          <a:p>
            <a:endParaRPr lang="es-E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Se pueden añadir relaciones desde el frontend dando “</a:t>
            </a:r>
            <a:r>
              <a:rPr lang="es-ES" dirty="0" err="1" smtClean="0"/>
              <a:t>like</a:t>
            </a:r>
            <a:r>
              <a:rPr lang="es-ES" dirty="0" smtClean="0"/>
              <a:t>” a un vehículo.</a:t>
            </a:r>
          </a:p>
          <a:p>
            <a:endParaRPr lang="es-E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El usuario no tiene permitido crear o eliminar nodos, el único nodo que se crea es al registrarse como usuario.</a:t>
            </a:r>
          </a:p>
          <a:p>
            <a:endParaRPr lang="es-E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/>
              <a:t>La función de recomendación se llama desde el frontend al backend y se muestra en una tabla.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85105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84658" y="602287"/>
            <a:ext cx="9905999" cy="1053736"/>
          </a:xfrm>
        </p:spPr>
        <p:txBody>
          <a:bodyPr/>
          <a:lstStyle/>
          <a:p>
            <a:r>
              <a:rPr lang="es-ES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Algoritmo de recomendación</a:t>
            </a:r>
            <a:endParaRPr lang="es-ES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84360" y="1983377"/>
            <a:ext cx="9906000" cy="1256212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Recomendación en función de la edad.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Recomendación filtrado colaborativo: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5111931" y="3648891"/>
            <a:ext cx="1846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latin typeface="Bahnschrift" panose="020B0502040204020203" pitchFamily="34" charset="0"/>
              </a:rPr>
              <a:t>VEHICULOS</a:t>
            </a:r>
            <a:endParaRPr lang="es-ES" dirty="0">
              <a:latin typeface="Bahnschrift" panose="020B0502040204020203" pitchFamily="34" charset="0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1698171" y="3648891"/>
            <a:ext cx="2847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latin typeface="Bahnschrift" panose="020B0502040204020203" pitchFamily="34" charset="0"/>
              </a:rPr>
              <a:t>USUARIOS</a:t>
            </a:r>
            <a:endParaRPr lang="es-ES" dirty="0">
              <a:latin typeface="Bahnschrift" panose="020B0502040204020203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529773" y="4028717"/>
            <a:ext cx="505267" cy="255454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</a:t>
            </a:r>
          </a:p>
          <a:p>
            <a:pPr algn="ctr"/>
            <a:r>
              <a:rPr lang="es-E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B</a:t>
            </a:r>
          </a:p>
          <a:p>
            <a:pPr algn="ctr"/>
            <a:r>
              <a:rPr lang="es-E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</a:t>
            </a:r>
          </a:p>
          <a:p>
            <a:pPr algn="ctr"/>
            <a:r>
              <a:rPr lang="es-ES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</a:t>
            </a:r>
          </a:p>
          <a:p>
            <a:pPr algn="ctr"/>
            <a:r>
              <a:rPr lang="es-E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</a:t>
            </a:r>
          </a:p>
        </p:txBody>
      </p:sp>
      <p:sp>
        <p:nvSpPr>
          <p:cNvPr id="7" name="Rectángulo 6"/>
          <p:cNvSpPr/>
          <p:nvPr/>
        </p:nvSpPr>
        <p:spPr>
          <a:xfrm>
            <a:off x="1291831" y="4244160"/>
            <a:ext cx="2206052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Usuario 1</a:t>
            </a:r>
          </a:p>
          <a:p>
            <a:pPr algn="ctr"/>
            <a:endParaRPr lang="es-E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ctr"/>
            <a:r>
              <a:rPr lang="es-E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Usuario 2</a:t>
            </a:r>
            <a:endParaRPr lang="es-E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cxnSp>
        <p:nvCxnSpPr>
          <p:cNvPr id="9" name="Conector recto de flecha 8"/>
          <p:cNvCxnSpPr/>
          <p:nvPr/>
        </p:nvCxnSpPr>
        <p:spPr>
          <a:xfrm flipV="1">
            <a:off x="3497883" y="4345577"/>
            <a:ext cx="2031890" cy="2351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>
            <a:endCxn id="6" idx="1"/>
          </p:cNvCxnSpPr>
          <p:nvPr/>
        </p:nvCxnSpPr>
        <p:spPr>
          <a:xfrm>
            <a:off x="3497883" y="4572000"/>
            <a:ext cx="2031890" cy="73399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 flipV="1">
            <a:off x="3579223" y="4806646"/>
            <a:ext cx="1950550" cy="8800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endCxn id="6" idx="1"/>
          </p:cNvCxnSpPr>
          <p:nvPr/>
        </p:nvCxnSpPr>
        <p:spPr>
          <a:xfrm flipV="1">
            <a:off x="3579223" y="5305990"/>
            <a:ext cx="1950550" cy="3912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/>
          <p:nvPr/>
        </p:nvCxnSpPr>
        <p:spPr>
          <a:xfrm>
            <a:off x="3579223" y="5697191"/>
            <a:ext cx="1950550" cy="6165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0" name="Conector recto de flecha 19"/>
          <p:cNvCxnSpPr/>
          <p:nvPr/>
        </p:nvCxnSpPr>
        <p:spPr>
          <a:xfrm>
            <a:off x="6096000" y="4806646"/>
            <a:ext cx="3648891" cy="7842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Conector recto de flecha 21"/>
          <p:cNvCxnSpPr/>
          <p:nvPr/>
        </p:nvCxnSpPr>
        <p:spPr>
          <a:xfrm flipV="1">
            <a:off x="6096000" y="5585280"/>
            <a:ext cx="3648891" cy="7632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5" name="CuadroTexto 24"/>
          <p:cNvSpPr txBox="1"/>
          <p:nvPr/>
        </p:nvSpPr>
        <p:spPr>
          <a:xfrm>
            <a:off x="6368007" y="5431391"/>
            <a:ext cx="2542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>
                <a:latin typeface="Bahnschrift" panose="020B0502040204020203" pitchFamily="34" charset="0"/>
              </a:rPr>
              <a:t>Filtrado en base los gustos</a:t>
            </a:r>
            <a:endParaRPr lang="es-ES" sz="1400" dirty="0">
              <a:latin typeface="Bahnschrift" panose="020B0502040204020203" pitchFamily="34" charset="0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8609012" y="4538839"/>
            <a:ext cx="2081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smtClean="0">
                <a:latin typeface="Bahnschrift" panose="020B0502040204020203" pitchFamily="34" charset="0"/>
              </a:rPr>
              <a:t>Recomendación</a:t>
            </a:r>
          </a:p>
          <a:p>
            <a:pPr algn="ctr"/>
            <a:r>
              <a:rPr lang="es-ES" b="1" dirty="0" smtClean="0">
                <a:latin typeface="Bahnschrift" panose="020B0502040204020203" pitchFamily="34" charset="0"/>
              </a:rPr>
              <a:t>Final</a:t>
            </a:r>
            <a:endParaRPr lang="es-ES" b="1" dirty="0">
              <a:latin typeface="Bahnschrift" panose="020B0502040204020203" pitchFamily="34" charset="0"/>
            </a:endParaRPr>
          </a:p>
        </p:txBody>
      </p:sp>
      <p:sp>
        <p:nvSpPr>
          <p:cNvPr id="31" name="Elipse 30"/>
          <p:cNvSpPr/>
          <p:nvPr/>
        </p:nvSpPr>
        <p:spPr>
          <a:xfrm>
            <a:off x="9379131" y="5305989"/>
            <a:ext cx="731520" cy="567095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816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609602"/>
            <a:ext cx="9905999" cy="748936"/>
          </a:xfrm>
        </p:spPr>
        <p:txBody>
          <a:bodyPr/>
          <a:lstStyle/>
          <a:p>
            <a:r>
              <a:rPr lang="es-ES" dirty="0" err="1" smtClean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Dafo</a:t>
            </a:r>
            <a:r>
              <a:rPr lang="es-ES" dirty="0" smtClean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.</a:t>
            </a:r>
            <a:endParaRPr lang="es-ES" dirty="0">
              <a:solidFill>
                <a:schemeClr val="tx1"/>
              </a:soli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1" y="1898469"/>
            <a:ext cx="9940484" cy="4254682"/>
          </a:xfrm>
          <a:prstGeom prst="rect">
            <a:avLst/>
          </a:prstGeom>
        </p:spPr>
      </p:pic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 flipV="1">
            <a:off x="1175895" y="6487885"/>
            <a:ext cx="9906000" cy="45719"/>
          </a:xfrm>
        </p:spPr>
        <p:txBody>
          <a:bodyPr>
            <a:normAutofit fontScale="25000" lnSpcReduction="20000"/>
          </a:bodyPr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8972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lla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TM03457485[[fn=Malla]]</Template>
  <TotalTime>182</TotalTime>
  <Words>455</Words>
  <Application>Microsoft Office PowerPoint</Application>
  <PresentationFormat>Panorámica</PresentationFormat>
  <Paragraphs>92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Bahnschrift</vt:lpstr>
      <vt:lpstr>Century Gothic</vt:lpstr>
      <vt:lpstr>Malla</vt:lpstr>
      <vt:lpstr>Sistemas de información de gestión y Business Intelligence</vt:lpstr>
      <vt:lpstr>índice</vt:lpstr>
      <vt:lpstr>Introducción.</vt:lpstr>
      <vt:lpstr>Objetivos.</vt:lpstr>
      <vt:lpstr>herramientas</vt:lpstr>
      <vt:lpstr>aplicación</vt:lpstr>
      <vt:lpstr>aplicación</vt:lpstr>
      <vt:lpstr>Algoritmo de recomendación</vt:lpstr>
      <vt:lpstr>Dafo.</vt:lpstr>
      <vt:lpstr>Líneas de futuro</vt:lpstr>
      <vt:lpstr>Lecciones aprendidas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 de información de gestión y Business Intelligence</dc:title>
  <dc:creator>Sergio Rodriguez</dc:creator>
  <cp:lastModifiedBy>Sergio Rodriguez</cp:lastModifiedBy>
  <cp:revision>12</cp:revision>
  <dcterms:created xsi:type="dcterms:W3CDTF">2020-12-13T10:30:15Z</dcterms:created>
  <dcterms:modified xsi:type="dcterms:W3CDTF">2020-12-14T17:37:52Z</dcterms:modified>
</cp:coreProperties>
</file>

<file path=docProps/thumbnail.jpeg>
</file>